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6"/>
  </p:notesMasterIdLst>
  <p:sldIdLst>
    <p:sldId id="256" r:id="rId2"/>
    <p:sldId id="257" r:id="rId3"/>
    <p:sldId id="301" r:id="rId4"/>
    <p:sldId id="258" r:id="rId5"/>
    <p:sldId id="293" r:id="rId6"/>
    <p:sldId id="295" r:id="rId7"/>
    <p:sldId id="294" r:id="rId8"/>
    <p:sldId id="259" r:id="rId9"/>
    <p:sldId id="298" r:id="rId10"/>
    <p:sldId id="260" r:id="rId11"/>
    <p:sldId id="261" r:id="rId12"/>
    <p:sldId id="262" r:id="rId13"/>
    <p:sldId id="302" r:id="rId14"/>
    <p:sldId id="297" r:id="rId15"/>
    <p:sldId id="266" r:id="rId16"/>
    <p:sldId id="299" r:id="rId17"/>
    <p:sldId id="300" r:id="rId18"/>
    <p:sldId id="265" r:id="rId19"/>
    <p:sldId id="267" r:id="rId20"/>
    <p:sldId id="268" r:id="rId21"/>
    <p:sldId id="269" r:id="rId22"/>
    <p:sldId id="270" r:id="rId23"/>
    <p:sldId id="271" r:id="rId24"/>
    <p:sldId id="283" r:id="rId25"/>
    <p:sldId id="272" r:id="rId26"/>
    <p:sldId id="273" r:id="rId27"/>
    <p:sldId id="303" r:id="rId28"/>
    <p:sldId id="263" r:id="rId29"/>
    <p:sldId id="274" r:id="rId30"/>
    <p:sldId id="296" r:id="rId31"/>
    <p:sldId id="277" r:id="rId32"/>
    <p:sldId id="276" r:id="rId33"/>
    <p:sldId id="275" r:id="rId34"/>
    <p:sldId id="287" r:id="rId35"/>
    <p:sldId id="286" r:id="rId36"/>
    <p:sldId id="278" r:id="rId37"/>
    <p:sldId id="284" r:id="rId38"/>
    <p:sldId id="291" r:id="rId39"/>
    <p:sldId id="285" r:id="rId40"/>
    <p:sldId id="280" r:id="rId41"/>
    <p:sldId id="288" r:id="rId42"/>
    <p:sldId id="304" r:id="rId43"/>
    <p:sldId id="292" r:id="rId44"/>
    <p:sldId id="28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 varScale="1">
        <p:scale>
          <a:sx n="60" d="100"/>
          <a:sy n="60" d="100"/>
        </p:scale>
        <p:origin x="9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E07AB2-B4CC-4750-8903-F583EA5B3E09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84F0A-01A5-4ADC-860D-725B5FC30AC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98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https://www.emotiv.com/glossary/gdpr/</a:t>
            </a:r>
          </a:p>
          <a:p>
            <a:r>
              <a:rPr lang="en-SG" dirty="0"/>
              <a:t>https://www.pdpc.gov.sg/overview-of-pdpa/the-legislation/personal-data-protection-act/data-protection-obligations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090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https://www.adnovum.ch/en/incubator/innovation_initiatives/collaborative_machine_learning.html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6892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https://blog.ml.cmu.edu/2019/11/12/federated-learning-challenges-methods-and-future-directions/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8876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https://towardsdatascience.com/shap-shapley-additive-explanations-5a2a271ed9c3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463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https://towardsdatascience.com/shap-shapley-additive-explanations-5a2a271ed9c3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384F0A-01A5-4ADC-860D-725B5FC30AC1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6264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66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807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514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42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59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27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98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54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6102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580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30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DBFD1-795E-47A5-8F89-4B07177AA0B1}" type="datetimeFigureOut">
              <a:rPr lang="en-SG" smtClean="0"/>
              <a:t>2/12/2021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528FC56-7C65-4EC2-A9DD-26319FE99079}" type="slidenum">
              <a:rPr lang="en-SG" smtClean="0"/>
              <a:t>‹#›</a:t>
            </a:fld>
            <a:endParaRPr lang="en-SG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16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 Privacy-Preserving Data Valuation Visualization System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SG" dirty="0"/>
              <a:t>Presenter:  Yap Rong Yu (U1823960A)</a:t>
            </a:r>
          </a:p>
          <a:p>
            <a:r>
              <a:rPr lang="en-SG" dirty="0"/>
              <a:t>Supervisor:  A/p  Yu Han</a:t>
            </a:r>
          </a:p>
          <a:p>
            <a:r>
              <a:rPr lang="en-SG" dirty="0"/>
              <a:t>Examiner:  A/p Lin </a:t>
            </a:r>
            <a:r>
              <a:rPr lang="en-SG" dirty="0" err="1"/>
              <a:t>guosheng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41623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332F-1ABF-47F8-8B26-C4D2E2D4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Purpose of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7940C-7B29-4080-9625-79DF8E1C4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To develop a visualisation system for stakeholders</a:t>
            </a:r>
          </a:p>
          <a:p>
            <a:r>
              <a:rPr lang="en-SG" sz="2800" dirty="0"/>
              <a:t>Easy to use</a:t>
            </a:r>
          </a:p>
          <a:p>
            <a:r>
              <a:rPr lang="en-SG" sz="2800" dirty="0"/>
              <a:t>Easy to understand</a:t>
            </a:r>
          </a:p>
          <a:p>
            <a:r>
              <a:rPr lang="en-SG" sz="2800" dirty="0"/>
              <a:t>Minimal technical knowledge required</a:t>
            </a:r>
          </a:p>
        </p:txBody>
      </p:sp>
    </p:spTree>
    <p:extLst>
      <p:ext uri="{BB962C8B-B14F-4D97-AF65-F5344CB8AC3E}">
        <p14:creationId xmlns:p14="http://schemas.microsoft.com/office/powerpoint/2010/main" val="2014142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C79A9-FE6C-4E7C-9DAC-BDEED0061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Project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F57F3-C2D7-428E-9791-56FF476E0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Develop a data valuation </a:t>
            </a:r>
            <a:r>
              <a:rPr lang="en-SG" sz="2800"/>
              <a:t>visualisation system</a:t>
            </a:r>
            <a:endParaRPr lang="en-SG" sz="2800" dirty="0"/>
          </a:p>
          <a:p>
            <a:pPr lvl="1"/>
            <a:r>
              <a:rPr lang="en-SG" sz="2800" dirty="0"/>
              <a:t>Python</a:t>
            </a:r>
          </a:p>
          <a:p>
            <a:r>
              <a:rPr lang="en-SG" sz="2800" dirty="0"/>
              <a:t>Displays relevant detail to the stakeholders</a:t>
            </a:r>
          </a:p>
          <a:p>
            <a:r>
              <a:rPr lang="en-SG" sz="2800" dirty="0"/>
              <a:t>Shows obvious anomaly</a:t>
            </a:r>
          </a:p>
        </p:txBody>
      </p:sp>
    </p:spTree>
    <p:extLst>
      <p:ext uri="{BB962C8B-B14F-4D97-AF65-F5344CB8AC3E}">
        <p14:creationId xmlns:p14="http://schemas.microsoft.com/office/powerpoint/2010/main" val="152040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417C-448D-40CD-8AB6-6BC80F136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15A4B-A9C4-432A-AC13-CD19E0B0C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2800" dirty="0"/>
              <a:t>Shapley Value</a:t>
            </a:r>
          </a:p>
          <a:p>
            <a:r>
              <a:rPr lang="en-SG" sz="2800" dirty="0"/>
              <a:t>Using Shapley Value in Federated Learning</a:t>
            </a:r>
          </a:p>
          <a:p>
            <a:r>
              <a:rPr lang="en-SG" sz="2800" dirty="0"/>
              <a:t>Shapley Value Estimation</a:t>
            </a:r>
          </a:p>
          <a:p>
            <a:r>
              <a:rPr lang="en-SG" sz="2800" dirty="0"/>
              <a:t>Estimation Technique </a:t>
            </a:r>
          </a:p>
          <a:p>
            <a:r>
              <a:rPr lang="en-SG" sz="2800" dirty="0"/>
              <a:t>Research Gap</a:t>
            </a:r>
          </a:p>
          <a:p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2431632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Literature Review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6591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89A39-4273-45E3-91E0-6A65B52E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7A60-38D9-4149-AEE3-BB7202ECC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2800" dirty="0"/>
              <a:t>Determine value of data</a:t>
            </a:r>
          </a:p>
          <a:p>
            <a:r>
              <a:rPr lang="en-SG" sz="2800" dirty="0"/>
              <a:t>Examine dataset</a:t>
            </a:r>
          </a:p>
          <a:p>
            <a:pPr lvl="1"/>
            <a:r>
              <a:rPr lang="en-SG" sz="2800" dirty="0"/>
              <a:t>Accuracy and completeness</a:t>
            </a:r>
          </a:p>
          <a:p>
            <a:r>
              <a:rPr lang="en-SG" sz="2800" dirty="0"/>
              <a:t>Fair</a:t>
            </a:r>
          </a:p>
          <a:p>
            <a:r>
              <a:rPr lang="en-SG" sz="2800" dirty="0"/>
              <a:t>Transparent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31741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B904-339B-4088-943A-FFD08830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D9627-66A4-4D7B-A9BC-923CE683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From Game Theory</a:t>
            </a:r>
          </a:p>
          <a:p>
            <a:r>
              <a:rPr lang="en-SG" sz="2800" dirty="0"/>
              <a:t>Expects uneven contribution from multiple participants</a:t>
            </a:r>
          </a:p>
          <a:p>
            <a:r>
              <a:rPr lang="en-SG" sz="2800" dirty="0"/>
              <a:t>Fair distribution of reward</a:t>
            </a:r>
          </a:p>
        </p:txBody>
      </p:sp>
    </p:spTree>
    <p:extLst>
      <p:ext uri="{BB962C8B-B14F-4D97-AF65-F5344CB8AC3E}">
        <p14:creationId xmlns:p14="http://schemas.microsoft.com/office/powerpoint/2010/main" val="3949079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ABE8E-1FE2-4E6B-8A54-88B93EAE9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AE266-3735-4DC8-94F4-96A0DCBA8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EF0B98D-D688-4275-9B59-824317AB7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668" y="2015732"/>
            <a:ext cx="7417095" cy="426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447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46269-7DB6-482C-84FD-965295AC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BBE63-2EBC-4872-AF1C-5DB2C61AD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4A2BE43-873F-43F7-9857-946ECB4BE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134" y="2015732"/>
            <a:ext cx="7972163" cy="436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13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3D749-3026-4E44-83E7-30499107B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dirty="0"/>
              <a:t>Shapley Value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5D847-61EA-4807-A6A8-2B8366950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EE9BACC7-A9E3-446C-B442-AB3C1B219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02" y="2874638"/>
            <a:ext cx="9651852" cy="173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03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45A8-90C7-4B82-96BC-C0C435E5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Shapley Value in Federated Learning</a:t>
            </a:r>
            <a:br>
              <a:rPr lang="en-US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44927-E863-4988-A39E-0BB3FCEBB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Evaluates based on performance gain on model</a:t>
            </a:r>
          </a:p>
          <a:p>
            <a:r>
              <a:rPr lang="en-SG" sz="2800" dirty="0"/>
              <a:t>No access to data set</a:t>
            </a:r>
          </a:p>
        </p:txBody>
      </p:sp>
    </p:spTree>
    <p:extLst>
      <p:ext uri="{BB962C8B-B14F-4D97-AF65-F5344CB8AC3E}">
        <p14:creationId xmlns:p14="http://schemas.microsoft.com/office/powerpoint/2010/main" val="143488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D6F3A-BC18-4568-907A-1E4A4837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9CD2A-256D-444C-BFD5-B8EAA2C8C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Introduction</a:t>
            </a:r>
          </a:p>
          <a:p>
            <a:r>
              <a:rPr lang="en-SG" sz="2800" dirty="0"/>
              <a:t>Literature Review</a:t>
            </a:r>
          </a:p>
          <a:p>
            <a:r>
              <a:rPr lang="en-SG" sz="2800" dirty="0"/>
              <a:t>System Design</a:t>
            </a:r>
          </a:p>
          <a:p>
            <a:r>
              <a:rPr lang="en-SG" sz="2800" dirty="0"/>
              <a:t>Demo</a:t>
            </a:r>
          </a:p>
          <a:p>
            <a:r>
              <a:rPr lang="en-SG" sz="28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892750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4C077-8E62-4525-941E-78CDECC8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Shapley Value in Federated Learning</a:t>
            </a:r>
            <a:br>
              <a:rPr lang="en-US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5CEB7-8862-48E3-99C9-637F88A71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Costly</a:t>
            </a:r>
          </a:p>
          <a:p>
            <a:r>
              <a:rPr lang="en-SG" sz="2800" dirty="0"/>
              <a:t>Train model multiple times</a:t>
            </a:r>
          </a:p>
          <a:p>
            <a:r>
              <a:rPr lang="en-SG" sz="2800" dirty="0"/>
              <a:t>Time complexity is O(2^n)</a:t>
            </a:r>
          </a:p>
          <a:p>
            <a:r>
              <a:rPr lang="en-SG" sz="2800" dirty="0"/>
              <a:t>Expected 10-20 participants with huge dataset</a:t>
            </a:r>
          </a:p>
        </p:txBody>
      </p:sp>
    </p:spTree>
    <p:extLst>
      <p:ext uri="{BB962C8B-B14F-4D97-AF65-F5344CB8AC3E}">
        <p14:creationId xmlns:p14="http://schemas.microsoft.com/office/powerpoint/2010/main" val="1540384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257A-5D2F-4554-9B61-8FC136B9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Estimation of Shapley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8D30F-CBE9-4316-9682-EB222F901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Trade little accuracy loss</a:t>
            </a:r>
          </a:p>
          <a:p>
            <a:r>
              <a:rPr lang="en-SG" sz="2800" dirty="0"/>
              <a:t>Reduced amount of resources required</a:t>
            </a:r>
          </a:p>
          <a:p>
            <a:r>
              <a:rPr lang="en-SG" sz="2800" dirty="0"/>
              <a:t>Time complexity reduces from exponential to polynomial</a:t>
            </a:r>
          </a:p>
        </p:txBody>
      </p:sp>
    </p:spTree>
    <p:extLst>
      <p:ext uri="{BB962C8B-B14F-4D97-AF65-F5344CB8AC3E}">
        <p14:creationId xmlns:p14="http://schemas.microsoft.com/office/powerpoint/2010/main" val="32181601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Estimation Technique - </a:t>
            </a:r>
            <a:r>
              <a:rPr lang="en-SG" sz="3200" dirty="0"/>
              <a:t>Gradient Shapley</a:t>
            </a:r>
            <a:br>
              <a:rPr lang="en-SG" sz="3200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3000" dirty="0"/>
              <a:t>Train model 1 time</a:t>
            </a:r>
          </a:p>
          <a:p>
            <a:r>
              <a:rPr lang="en-SG" sz="3000" dirty="0"/>
              <a:t>Record gradient </a:t>
            </a:r>
          </a:p>
          <a:p>
            <a:r>
              <a:rPr lang="en-SG" sz="3000" dirty="0"/>
              <a:t>Build model for evaluation using gradients</a:t>
            </a:r>
          </a:p>
          <a:p>
            <a:r>
              <a:rPr lang="en-SG" sz="3000" dirty="0"/>
              <a:t>One Round Reconstruction</a:t>
            </a:r>
          </a:p>
          <a:p>
            <a:r>
              <a:rPr lang="en-SG" sz="3000" dirty="0"/>
              <a:t>Multi-Round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2448959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Estimation Technique - Truncated Monte-Carlo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Samples participant combination randomly</a:t>
            </a:r>
          </a:p>
          <a:p>
            <a:r>
              <a:rPr lang="en-SG" sz="2800" dirty="0"/>
              <a:t>Reduced number training</a:t>
            </a:r>
          </a:p>
          <a:p>
            <a:r>
              <a:rPr lang="en-SG" sz="2800" dirty="0"/>
              <a:t>Truncates training when marginal gain is below threshold</a:t>
            </a:r>
          </a:p>
          <a:p>
            <a:r>
              <a:rPr lang="en-SG" sz="2800" dirty="0"/>
              <a:t>Set contribution to 0 and stop training</a:t>
            </a:r>
          </a:p>
          <a:p>
            <a:r>
              <a:rPr lang="en-SG" sz="2800" dirty="0"/>
              <a:t>Repeated training</a:t>
            </a:r>
          </a:p>
        </p:txBody>
      </p:sp>
    </p:spTree>
    <p:extLst>
      <p:ext uri="{BB962C8B-B14F-4D97-AF65-F5344CB8AC3E}">
        <p14:creationId xmlns:p14="http://schemas.microsoft.com/office/powerpoint/2010/main" val="751140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F57B-BE43-4EA0-9380-356F3B8E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Estimation Technique - Guided Truncation Gradient Shapley (GTG – Shapley)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AEA7-D1A2-49C8-8C52-2EC5693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Records gradient</a:t>
            </a:r>
          </a:p>
          <a:p>
            <a:r>
              <a:rPr lang="en-SG" sz="2800" dirty="0"/>
              <a:t>Reconstruct model for evaluation</a:t>
            </a:r>
          </a:p>
          <a:p>
            <a:r>
              <a:rPr lang="en-SG" sz="2800" dirty="0"/>
              <a:t>Fixed permutation of first few positions</a:t>
            </a:r>
          </a:p>
          <a:p>
            <a:r>
              <a:rPr lang="en-SG" sz="2800" dirty="0"/>
              <a:t>Between round truncation</a:t>
            </a:r>
          </a:p>
          <a:p>
            <a:r>
              <a:rPr lang="en-SG" sz="2800" dirty="0"/>
              <a:t>Within round truncation </a:t>
            </a:r>
          </a:p>
        </p:txBody>
      </p:sp>
    </p:spTree>
    <p:extLst>
      <p:ext uri="{BB962C8B-B14F-4D97-AF65-F5344CB8AC3E}">
        <p14:creationId xmlns:p14="http://schemas.microsoft.com/office/powerpoint/2010/main" val="1611532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9FA8C-7A97-4BA4-AFBB-9F50B57D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Visualisation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32B7A-5972-4CB6-A01B-1FC354230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Federated learning produces large amount of date</a:t>
            </a:r>
          </a:p>
          <a:p>
            <a:r>
              <a:rPr lang="en-SG" sz="2800" dirty="0"/>
              <a:t>Able to take in the large output</a:t>
            </a:r>
          </a:p>
          <a:p>
            <a:r>
              <a:rPr lang="en-SG" sz="2800" dirty="0"/>
              <a:t>Displays relevant data to stakeholders</a:t>
            </a:r>
          </a:p>
          <a:p>
            <a:r>
              <a:rPr lang="en-SG" sz="2800" dirty="0"/>
              <a:t>Allows filtering of results</a:t>
            </a:r>
          </a:p>
          <a:p>
            <a:r>
              <a:rPr lang="en-SG" sz="2800" dirty="0"/>
              <a:t>Display obvious anomaly</a:t>
            </a:r>
          </a:p>
        </p:txBody>
      </p:sp>
    </p:spTree>
    <p:extLst>
      <p:ext uri="{BB962C8B-B14F-4D97-AF65-F5344CB8AC3E}">
        <p14:creationId xmlns:p14="http://schemas.microsoft.com/office/powerpoint/2010/main" val="2011180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9872-C14B-4146-B486-5E587D647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3A80-F6C5-4FAA-BCF4-84FD2C1A7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Not suited to take in data from federated learning</a:t>
            </a:r>
          </a:p>
          <a:p>
            <a:r>
              <a:rPr lang="en-SG" sz="2800" dirty="0"/>
              <a:t>Large number of participants</a:t>
            </a:r>
          </a:p>
          <a:p>
            <a:r>
              <a:rPr lang="en-SG" sz="2800" dirty="0"/>
              <a:t>Large amount of data</a:t>
            </a:r>
          </a:p>
        </p:txBody>
      </p:sp>
    </p:spTree>
    <p:extLst>
      <p:ext uri="{BB962C8B-B14F-4D97-AF65-F5344CB8AC3E}">
        <p14:creationId xmlns:p14="http://schemas.microsoft.com/office/powerpoint/2010/main" val="2057323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System design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5159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113AD-9DEF-43E9-9BAA-9F4886CC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C7DB0-027B-4266-9EBB-7473FD9BE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Application Description</a:t>
            </a:r>
          </a:p>
          <a:p>
            <a:r>
              <a:rPr lang="en-SG" sz="2800" dirty="0"/>
              <a:t>User Needs</a:t>
            </a:r>
          </a:p>
          <a:p>
            <a:r>
              <a:rPr lang="en-SG" sz="2800" dirty="0"/>
              <a:t>System Architecture </a:t>
            </a:r>
          </a:p>
        </p:txBody>
      </p:sp>
    </p:spTree>
    <p:extLst>
      <p:ext uri="{BB962C8B-B14F-4D97-AF65-F5344CB8AC3E}">
        <p14:creationId xmlns:p14="http://schemas.microsoft.com/office/powerpoint/2010/main" val="350928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E731-418C-4F06-A1AE-C9FFD5AB9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958FB-4344-43A7-8F69-154DA410F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Take in output from in state of the art Shapley valuation</a:t>
            </a:r>
          </a:p>
          <a:p>
            <a:pPr lvl="1"/>
            <a:r>
              <a:rPr lang="en-SG" sz="2600" dirty="0"/>
              <a:t>GTG – Shapley </a:t>
            </a:r>
          </a:p>
          <a:p>
            <a:r>
              <a:rPr lang="en-SG" sz="2800" dirty="0"/>
              <a:t>Displays relevant data to the stakeholders</a:t>
            </a:r>
          </a:p>
          <a:p>
            <a:r>
              <a:rPr lang="en-SG" sz="2800" dirty="0"/>
              <a:t>Allow users to choose and </a:t>
            </a:r>
            <a:r>
              <a:rPr lang="en-SG" sz="2800"/>
              <a:t>filter data</a:t>
            </a:r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54238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Introduction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38936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1612-C62D-48A8-8EE9-ED7E8B08D47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SG" dirty="0"/>
              <a:t>User interaction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05E66-B8E4-449E-B385-F7BF54894EE1}"/>
              </a:ext>
            </a:extLst>
          </p:cNvPr>
          <p:cNvGrpSpPr/>
          <p:nvPr/>
        </p:nvGrpSpPr>
        <p:grpSpPr>
          <a:xfrm>
            <a:off x="7009861" y="2562283"/>
            <a:ext cx="521617" cy="1049235"/>
            <a:chOff x="2200939" y="2353484"/>
            <a:chExt cx="680483" cy="1346646"/>
          </a:xfrm>
          <a:solidFill>
            <a:srgbClr val="0070C0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A100A6-461F-4DB7-9959-D45EF4FA830D}"/>
                </a:ext>
              </a:extLst>
            </p:cNvPr>
            <p:cNvSpPr/>
            <p:nvPr/>
          </p:nvSpPr>
          <p:spPr>
            <a:xfrm>
              <a:off x="2296633" y="2881423"/>
              <a:ext cx="489097" cy="81870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F9F3FC1-A8E0-46A5-9272-98E3B18E2DFE}"/>
                </a:ext>
              </a:extLst>
            </p:cNvPr>
            <p:cNvSpPr/>
            <p:nvPr/>
          </p:nvSpPr>
          <p:spPr>
            <a:xfrm>
              <a:off x="2200939" y="2353484"/>
              <a:ext cx="680483" cy="595423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9F0088E-2AF5-4D75-B1AC-364AE86A06B4}"/>
              </a:ext>
            </a:extLst>
          </p:cNvPr>
          <p:cNvGrpSpPr/>
          <p:nvPr/>
        </p:nvGrpSpPr>
        <p:grpSpPr>
          <a:xfrm>
            <a:off x="1437402" y="4099759"/>
            <a:ext cx="1170782" cy="1372720"/>
            <a:chOff x="9795937" y="2735274"/>
            <a:chExt cx="1170782" cy="1372720"/>
          </a:xfrm>
          <a:solidFill>
            <a:srgbClr val="00B050"/>
          </a:solidFill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E18E0B7-554E-4520-A0BA-3CB450E2A23F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CD17822-1F03-4435-8056-C4B7087C5F2C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FEBCD9E-05B2-46C8-B07B-F261F6BC8CD8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90DD9ED-215B-436B-AEBD-EA7F565125F1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686EC6F-C6E2-4176-8B21-987F0E041162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EC6B209A-925F-4A2D-BBFE-BC5CC7BD2C32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210469E-68DA-4841-8B89-3350E011CDD0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  <a:grpFill/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BE2B2C9-8A8B-47B7-B1D5-54A082D1B371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665912D-597D-42A1-B502-BD23340C4468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E43A80C-6452-42C1-950E-56FFEBE90F1F}"/>
              </a:ext>
            </a:extLst>
          </p:cNvPr>
          <p:cNvGrpSpPr/>
          <p:nvPr/>
        </p:nvGrpSpPr>
        <p:grpSpPr>
          <a:xfrm>
            <a:off x="7009862" y="4131910"/>
            <a:ext cx="521617" cy="1049235"/>
            <a:chOff x="2200939" y="2353484"/>
            <a:chExt cx="680483" cy="1346646"/>
          </a:xfrm>
          <a:solidFill>
            <a:srgbClr val="0070C0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CF78233-C076-403C-8503-59F87447C75B}"/>
                </a:ext>
              </a:extLst>
            </p:cNvPr>
            <p:cNvSpPr/>
            <p:nvPr/>
          </p:nvSpPr>
          <p:spPr>
            <a:xfrm>
              <a:off x="2296633" y="2881423"/>
              <a:ext cx="489097" cy="81870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4862D23-6F95-41E6-905E-D4E31CAD9DC4}"/>
                </a:ext>
              </a:extLst>
            </p:cNvPr>
            <p:cNvSpPr/>
            <p:nvPr/>
          </p:nvSpPr>
          <p:spPr>
            <a:xfrm>
              <a:off x="2200939" y="2353484"/>
              <a:ext cx="680483" cy="595423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BEE7C41-1E11-404D-B519-6BE0B4E72C1D}"/>
              </a:ext>
            </a:extLst>
          </p:cNvPr>
          <p:cNvGrpSpPr/>
          <p:nvPr/>
        </p:nvGrpSpPr>
        <p:grpSpPr>
          <a:xfrm>
            <a:off x="1501176" y="2418273"/>
            <a:ext cx="1170782" cy="1372720"/>
            <a:chOff x="9795937" y="2735274"/>
            <a:chExt cx="1170782" cy="1372720"/>
          </a:xfrm>
          <a:solidFill>
            <a:srgbClr val="00B050"/>
          </a:solidFill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8A9323E-D976-469B-9F4D-5E0DA689AD51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EB7D4C5-63AC-4FBE-98B2-59A7A13533BA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B64FE9D6-2EDB-40BA-9990-84AA45987B34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4E315EB-9FA3-4295-86A1-E19C9D40EF8F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  <a:grpFill/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7597793-CAB8-4821-B166-CB410734B60F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B43C8FC-57B5-46B7-B863-CAC6B2AE6533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FCAACF9-A770-4B65-B06E-13825FDDE8F1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  <a:grpFill/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3473335-7160-48EC-8735-C6B5EB45C5C6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136D26C-625A-4A45-9E8A-D93AA5CE8077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BBE39AD-0BF1-46DC-BB08-06DE0A25F905}"/>
              </a:ext>
            </a:extLst>
          </p:cNvPr>
          <p:cNvGrpSpPr/>
          <p:nvPr/>
        </p:nvGrpSpPr>
        <p:grpSpPr>
          <a:xfrm>
            <a:off x="9583816" y="3178605"/>
            <a:ext cx="1170782" cy="1372720"/>
            <a:chOff x="9795937" y="2735274"/>
            <a:chExt cx="1170782" cy="137272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2E55470-FFF7-4F4C-A143-E2BE189B888C}"/>
                </a:ext>
              </a:extLst>
            </p:cNvPr>
            <p:cNvGrpSpPr/>
            <p:nvPr/>
          </p:nvGrpSpPr>
          <p:grpSpPr>
            <a:xfrm>
              <a:off x="10110941" y="2735274"/>
              <a:ext cx="521617" cy="986121"/>
              <a:chOff x="2200939" y="2353484"/>
              <a:chExt cx="680483" cy="134664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98BF5AB-F480-4AE2-918D-7FA4635DC219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0070D154-A129-4F5A-B7D5-41F6F47914EF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5DD8D7F-EC75-4E58-9E07-11CC6E6A074E}"/>
                </a:ext>
              </a:extLst>
            </p:cNvPr>
            <p:cNvGrpSpPr/>
            <p:nvPr/>
          </p:nvGrpSpPr>
          <p:grpSpPr>
            <a:xfrm>
              <a:off x="10445102" y="3121873"/>
              <a:ext cx="521617" cy="986121"/>
              <a:chOff x="2200939" y="2353484"/>
              <a:chExt cx="680483" cy="1346646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AA8C27F-FDF5-4D02-8073-08509E9F5C1D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5DA1A741-DB63-4057-8549-F1B038A0CE66}"/>
                  </a:ext>
                </a:extLst>
              </p:cNvPr>
              <p:cNvSpPr/>
              <p:nvPr/>
            </p:nvSpPr>
            <p:spPr>
              <a:xfrm>
                <a:off x="2200939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2BCB146-624B-4EE0-84E4-C4133346607C}"/>
                </a:ext>
              </a:extLst>
            </p:cNvPr>
            <p:cNvGrpSpPr/>
            <p:nvPr/>
          </p:nvGrpSpPr>
          <p:grpSpPr>
            <a:xfrm>
              <a:off x="9795937" y="3064828"/>
              <a:ext cx="521617" cy="986121"/>
              <a:chOff x="2200940" y="2353484"/>
              <a:chExt cx="680483" cy="1346646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1FB0F47-2F84-4BC1-9F53-90A4831EE298}"/>
                  </a:ext>
                </a:extLst>
              </p:cNvPr>
              <p:cNvSpPr/>
              <p:nvPr/>
            </p:nvSpPr>
            <p:spPr>
              <a:xfrm>
                <a:off x="2296633" y="2881423"/>
                <a:ext cx="489097" cy="81870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A7E50422-2000-48A4-B367-B8748B3C4DD5}"/>
                  </a:ext>
                </a:extLst>
              </p:cNvPr>
              <p:cNvSpPr/>
              <p:nvPr/>
            </p:nvSpPr>
            <p:spPr>
              <a:xfrm>
                <a:off x="2200940" y="2353484"/>
                <a:ext cx="680483" cy="595423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F9B479D-C238-4C71-B507-3A4CB147681E}"/>
              </a:ext>
            </a:extLst>
          </p:cNvPr>
          <p:cNvSpPr/>
          <p:nvPr/>
        </p:nvSpPr>
        <p:spPr>
          <a:xfrm>
            <a:off x="1139895" y="1909814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Participants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B04671-5EE1-42B4-A69D-1A7A84BAD459}"/>
              </a:ext>
            </a:extLst>
          </p:cNvPr>
          <p:cNvSpPr/>
          <p:nvPr/>
        </p:nvSpPr>
        <p:spPr>
          <a:xfrm>
            <a:off x="6253216" y="1918218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Initiators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439B8A2-AC70-4051-B87E-009491C87883}"/>
              </a:ext>
            </a:extLst>
          </p:cNvPr>
          <p:cNvSpPr/>
          <p:nvPr/>
        </p:nvSpPr>
        <p:spPr>
          <a:xfrm>
            <a:off x="9094987" y="1966665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Owners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F9E4823-07F3-4D9A-90C1-69CB9C93F226}"/>
              </a:ext>
            </a:extLst>
          </p:cNvPr>
          <p:cNvSpPr/>
          <p:nvPr/>
        </p:nvSpPr>
        <p:spPr>
          <a:xfrm>
            <a:off x="3942358" y="2642714"/>
            <a:ext cx="1828800" cy="760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217E617-8293-4607-8686-DD4775DEFBF5}"/>
              </a:ext>
            </a:extLst>
          </p:cNvPr>
          <p:cNvSpPr/>
          <p:nvPr/>
        </p:nvSpPr>
        <p:spPr>
          <a:xfrm>
            <a:off x="3923414" y="4546549"/>
            <a:ext cx="1828800" cy="760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>
                <a:solidFill>
                  <a:schemeClr val="tx1"/>
                </a:solidFill>
              </a:rPr>
              <a:t>Model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327757C-A549-497D-BB06-B043FD2598EA}"/>
              </a:ext>
            </a:extLst>
          </p:cNvPr>
          <p:cNvCxnSpPr/>
          <p:nvPr/>
        </p:nvCxnSpPr>
        <p:spPr>
          <a:xfrm>
            <a:off x="2721935" y="3200557"/>
            <a:ext cx="12014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73FAFDE-CDD7-4605-8C2B-AB0A8B14B3D4}"/>
              </a:ext>
            </a:extLst>
          </p:cNvPr>
          <p:cNvCxnSpPr/>
          <p:nvPr/>
        </p:nvCxnSpPr>
        <p:spPr>
          <a:xfrm>
            <a:off x="2598606" y="5045347"/>
            <a:ext cx="120147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CF38A54-4151-428B-BBF7-C56EB1BBDD44}"/>
              </a:ext>
            </a:extLst>
          </p:cNvPr>
          <p:cNvCxnSpPr>
            <a:cxnSpLocks/>
          </p:cNvCxnSpPr>
          <p:nvPr/>
        </p:nvCxnSpPr>
        <p:spPr>
          <a:xfrm flipH="1">
            <a:off x="5904614" y="3178605"/>
            <a:ext cx="11052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3C996F8-0481-4F86-908E-168876BA6BA7}"/>
              </a:ext>
            </a:extLst>
          </p:cNvPr>
          <p:cNvCxnSpPr>
            <a:cxnSpLocks/>
          </p:cNvCxnSpPr>
          <p:nvPr/>
        </p:nvCxnSpPr>
        <p:spPr>
          <a:xfrm flipH="1">
            <a:off x="5904613" y="4922374"/>
            <a:ext cx="11052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30EA8996-4B14-41CE-A8A1-59A05E2E8008}"/>
              </a:ext>
            </a:extLst>
          </p:cNvPr>
          <p:cNvSpPr/>
          <p:nvPr/>
        </p:nvSpPr>
        <p:spPr>
          <a:xfrm>
            <a:off x="2383389" y="2653789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Train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BE08B40-02A9-4EE9-B9CE-59433AB44318}"/>
              </a:ext>
            </a:extLst>
          </p:cNvPr>
          <p:cNvCxnSpPr>
            <a:cxnSpLocks/>
          </p:cNvCxnSpPr>
          <p:nvPr/>
        </p:nvCxnSpPr>
        <p:spPr>
          <a:xfrm flipH="1">
            <a:off x="2671958" y="3783847"/>
            <a:ext cx="4411257" cy="76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0E660A0-6801-4E76-A8B2-B51F6E9C6204}"/>
              </a:ext>
            </a:extLst>
          </p:cNvPr>
          <p:cNvCxnSpPr>
            <a:cxnSpLocks/>
          </p:cNvCxnSpPr>
          <p:nvPr/>
        </p:nvCxnSpPr>
        <p:spPr>
          <a:xfrm flipH="1">
            <a:off x="2632185" y="5457639"/>
            <a:ext cx="4411257" cy="76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E0266545-E4B6-49B6-8DF2-6B092516C49F}"/>
              </a:ext>
            </a:extLst>
          </p:cNvPr>
          <p:cNvSpPr/>
          <p:nvPr/>
        </p:nvSpPr>
        <p:spPr>
          <a:xfrm>
            <a:off x="3608197" y="3325957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Invites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E5FB78E-2A3A-43E6-A967-C863B2FCBC04}"/>
              </a:ext>
            </a:extLst>
          </p:cNvPr>
          <p:cNvSpPr/>
          <p:nvPr/>
        </p:nvSpPr>
        <p:spPr>
          <a:xfrm>
            <a:off x="903767" y="1909814"/>
            <a:ext cx="7223635" cy="37679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8B3C7F6-82DD-4C90-B182-BD4F2CDEFB00}"/>
              </a:ext>
            </a:extLst>
          </p:cNvPr>
          <p:cNvCxnSpPr>
            <a:cxnSpLocks/>
          </p:cNvCxnSpPr>
          <p:nvPr/>
        </p:nvCxnSpPr>
        <p:spPr>
          <a:xfrm flipV="1">
            <a:off x="8127402" y="4099759"/>
            <a:ext cx="1437258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9FFBFCF0-D7A5-4B06-8B2F-9B515013E5F6}"/>
              </a:ext>
            </a:extLst>
          </p:cNvPr>
          <p:cNvSpPr/>
          <p:nvPr/>
        </p:nvSpPr>
        <p:spPr>
          <a:xfrm>
            <a:off x="7812915" y="3462941"/>
            <a:ext cx="1874186" cy="547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Manage</a:t>
            </a:r>
          </a:p>
        </p:txBody>
      </p:sp>
    </p:spTree>
    <p:extLst>
      <p:ext uri="{BB962C8B-B14F-4D97-AF65-F5344CB8AC3E}">
        <p14:creationId xmlns:p14="http://schemas.microsoft.com/office/powerpoint/2010/main" val="1247098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8E5CA-5395-4352-8E4E-9325C43E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User needs - federation owners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C077E-1B82-4087-8E6F-FFACC5D9F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all models</a:t>
            </a:r>
          </a:p>
          <a:p>
            <a:r>
              <a:rPr lang="en-SG" sz="2800" dirty="0"/>
              <a:t>Manage participant reputation</a:t>
            </a:r>
          </a:p>
          <a:p>
            <a:r>
              <a:rPr lang="en-SG" sz="2800" dirty="0"/>
              <a:t>Manage participant recommendation list</a:t>
            </a:r>
          </a:p>
        </p:txBody>
      </p:sp>
    </p:spTree>
    <p:extLst>
      <p:ext uri="{BB962C8B-B14F-4D97-AF65-F5344CB8AC3E}">
        <p14:creationId xmlns:p14="http://schemas.microsoft.com/office/powerpoint/2010/main" val="1153683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8512-276B-4D62-A88C-7699424E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/>
              <a:t>User needs - Federated Learning Initiators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A6DDD-6359-4113-AE36-C84A1C9E8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participant reputation</a:t>
            </a:r>
          </a:p>
          <a:p>
            <a:r>
              <a:rPr lang="en-SG" sz="2800" dirty="0"/>
              <a:t>Invite participants for federated learning</a:t>
            </a:r>
          </a:p>
          <a:p>
            <a:r>
              <a:rPr lang="en-SG" sz="2800" dirty="0"/>
              <a:t>Monitor federated learning process</a:t>
            </a:r>
          </a:p>
          <a:p>
            <a:pPr lvl="1"/>
            <a:r>
              <a:rPr lang="en-SG" sz="2600" dirty="0"/>
              <a:t>View participant contribution</a:t>
            </a:r>
          </a:p>
          <a:p>
            <a:pPr lvl="1"/>
            <a:r>
              <a:rPr lang="en-SG" sz="2600" dirty="0"/>
              <a:t>View model details</a:t>
            </a:r>
          </a:p>
        </p:txBody>
      </p:sp>
    </p:spTree>
    <p:extLst>
      <p:ext uri="{BB962C8B-B14F-4D97-AF65-F5344CB8AC3E}">
        <p14:creationId xmlns:p14="http://schemas.microsoft.com/office/powerpoint/2010/main" val="27231433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8512-276B-4D62-A88C-7699424E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User needs - Participants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A6DDD-6359-4113-AE36-C84A1C9E8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 contribution and model performance</a:t>
            </a:r>
          </a:p>
          <a:p>
            <a:r>
              <a:rPr lang="en-SG" sz="2800" dirty="0"/>
              <a:t>Compare contribution with other participants</a:t>
            </a:r>
          </a:p>
        </p:txBody>
      </p:sp>
    </p:spTree>
    <p:extLst>
      <p:ext uri="{BB962C8B-B14F-4D97-AF65-F5344CB8AC3E}">
        <p14:creationId xmlns:p14="http://schemas.microsoft.com/office/powerpoint/2010/main" val="4148150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</a:t>
            </a:r>
            <a:br>
              <a:rPr lang="en-SG" dirty="0"/>
            </a:br>
            <a:endParaRPr lang="en-S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144A1C-B885-4F16-9127-D0D0A012D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5773" y="1905001"/>
            <a:ext cx="6980454" cy="4208485"/>
          </a:xfrm>
        </p:spPr>
      </p:pic>
    </p:spTree>
    <p:extLst>
      <p:ext uri="{BB962C8B-B14F-4D97-AF65-F5344CB8AC3E}">
        <p14:creationId xmlns:p14="http://schemas.microsoft.com/office/powerpoint/2010/main" val="15170326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</a:t>
            </a:r>
            <a:br>
              <a:rPr lang="en-SG" dirty="0"/>
            </a:br>
            <a:endParaRPr lang="en-SG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5630086-F213-47FB-9B61-B00F89E75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920" y="1919832"/>
            <a:ext cx="5980430" cy="4120415"/>
          </a:xfrm>
        </p:spPr>
      </p:pic>
    </p:spTree>
    <p:extLst>
      <p:ext uri="{BB962C8B-B14F-4D97-AF65-F5344CB8AC3E}">
        <p14:creationId xmlns:p14="http://schemas.microsoft.com/office/powerpoint/2010/main" val="9847629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CDAE-0866-48B2-8814-B6F206D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71BBE-ABA8-41EE-942A-C4FC87B03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2800" dirty="0"/>
              <a:t>Layered Architecture</a:t>
            </a:r>
          </a:p>
          <a:p>
            <a:r>
              <a:rPr lang="en-SG" sz="2800" dirty="0"/>
              <a:t>Database Layer</a:t>
            </a:r>
          </a:p>
          <a:p>
            <a:r>
              <a:rPr lang="en-SG" sz="2800" dirty="0"/>
              <a:t>Data Access Layer</a:t>
            </a:r>
          </a:p>
          <a:p>
            <a:r>
              <a:rPr lang="en-SG" sz="2800" dirty="0"/>
              <a:t>Logic Layer</a:t>
            </a:r>
          </a:p>
          <a:p>
            <a:r>
              <a:rPr lang="en-SG" sz="2800" dirty="0"/>
              <a:t>User Interface Layer</a:t>
            </a:r>
          </a:p>
        </p:txBody>
      </p:sp>
    </p:spTree>
    <p:extLst>
      <p:ext uri="{BB962C8B-B14F-4D97-AF65-F5344CB8AC3E}">
        <p14:creationId xmlns:p14="http://schemas.microsoft.com/office/powerpoint/2010/main" val="31623614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CDAE-0866-48B2-8814-B6F206D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sz="3600" dirty="0"/>
              <a:t>System Architecture - Database Layer</a:t>
            </a:r>
            <a:br>
              <a:rPr lang="en-SG" sz="3600" dirty="0"/>
            </a:br>
            <a:r>
              <a:rPr lang="en-SG" sz="3600" dirty="0"/>
              <a:t>Database </a:t>
            </a:r>
            <a:br>
              <a:rPr lang="en-SG" sz="2800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71BBE-ABA8-41EE-942A-C4FC87B03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SG" sz="3000" dirty="0"/>
              <a:t>Database</a:t>
            </a:r>
          </a:p>
          <a:p>
            <a:r>
              <a:rPr lang="en-SG" sz="3000" dirty="0"/>
              <a:t>Represented by a pickle file</a:t>
            </a:r>
          </a:p>
        </p:txBody>
      </p:sp>
    </p:spTree>
    <p:extLst>
      <p:ext uri="{BB962C8B-B14F-4D97-AF65-F5344CB8AC3E}">
        <p14:creationId xmlns:p14="http://schemas.microsoft.com/office/powerpoint/2010/main" val="29290109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16C7A-C9E1-48FF-85FF-F97DA98AF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dirty="0"/>
              <a:t>System Architecture – Data Access Layer 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352A4-1772-4159-A0FB-925D7AB3F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Data Access Object (DAO)</a:t>
            </a:r>
          </a:p>
          <a:p>
            <a:r>
              <a:rPr lang="en-SG" sz="2800" dirty="0"/>
              <a:t>Retrieves data from database</a:t>
            </a:r>
          </a:p>
          <a:p>
            <a:r>
              <a:rPr lang="en-SG" sz="2800" dirty="0"/>
              <a:t>Pass data to Logic layer</a:t>
            </a:r>
          </a:p>
          <a:p>
            <a:r>
              <a:rPr lang="en-SG" sz="2800" dirty="0"/>
              <a:t>Prevents unauthorised access to database</a:t>
            </a:r>
          </a:p>
          <a:p>
            <a:pPr marL="0" indent="0">
              <a:buNone/>
            </a:pPr>
            <a:endParaRPr lang="en-SG" sz="2800" dirty="0"/>
          </a:p>
        </p:txBody>
      </p:sp>
    </p:spTree>
    <p:extLst>
      <p:ext uri="{BB962C8B-B14F-4D97-AF65-F5344CB8AC3E}">
        <p14:creationId xmlns:p14="http://schemas.microsoft.com/office/powerpoint/2010/main" val="8742799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- Logic Layer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B9CB9-3F49-4DBD-BE3E-5B29CBE2B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Controllers</a:t>
            </a:r>
          </a:p>
          <a:p>
            <a:r>
              <a:rPr lang="en-SG" sz="2800" dirty="0"/>
              <a:t>Data processing</a:t>
            </a:r>
          </a:p>
          <a:p>
            <a:r>
              <a:rPr lang="en-SG" sz="2800" dirty="0"/>
              <a:t>Pass data to User Interface Layer</a:t>
            </a:r>
          </a:p>
        </p:txBody>
      </p:sp>
    </p:spTree>
    <p:extLst>
      <p:ext uri="{BB962C8B-B14F-4D97-AF65-F5344CB8AC3E}">
        <p14:creationId xmlns:p14="http://schemas.microsoft.com/office/powerpoint/2010/main" val="201969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68D48-47E0-4B8B-AB1A-5208BE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A531A-0B7A-4365-92FE-622D41F53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Background</a:t>
            </a:r>
          </a:p>
          <a:p>
            <a:r>
              <a:rPr lang="en-SG" sz="2800" dirty="0"/>
              <a:t>Purpose of Research</a:t>
            </a:r>
          </a:p>
          <a:p>
            <a:r>
              <a:rPr lang="en-SG" sz="2800" dirty="0"/>
              <a:t>Project Scope</a:t>
            </a:r>
          </a:p>
        </p:txBody>
      </p:sp>
    </p:spTree>
    <p:extLst>
      <p:ext uri="{BB962C8B-B14F-4D97-AF65-F5344CB8AC3E}">
        <p14:creationId xmlns:p14="http://schemas.microsoft.com/office/powerpoint/2010/main" val="2284777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B5A63-F7C7-434E-A8DE-0DC537F3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System Architecture - User Interface Layer</a:t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B9CB9-3F49-4DBD-BE3E-5B29CBE2B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Views and UI classes</a:t>
            </a:r>
          </a:p>
          <a:p>
            <a:r>
              <a:rPr lang="en-SG" sz="2800" dirty="0"/>
              <a:t>Displays data</a:t>
            </a:r>
          </a:p>
          <a:p>
            <a:r>
              <a:rPr lang="en-SG" sz="2800" dirty="0"/>
              <a:t>Respond to user interactions</a:t>
            </a:r>
          </a:p>
        </p:txBody>
      </p:sp>
    </p:spTree>
    <p:extLst>
      <p:ext uri="{BB962C8B-B14F-4D97-AF65-F5344CB8AC3E}">
        <p14:creationId xmlns:p14="http://schemas.microsoft.com/office/powerpoint/2010/main" val="13567796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96201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08D03-3B5D-4985-B95A-45494A2FB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Yap Rong Yu _ A Privacy-Preserving Data Valuation Visualization System">
            <a:hlinkClick r:id="" action="ppaction://media"/>
            <a:extLst>
              <a:ext uri="{FF2B5EF4-FFF2-40B4-BE49-F238E27FC236}">
                <a16:creationId xmlns:a16="http://schemas.microsoft.com/office/drawing/2014/main" id="{559E5658-C835-42F9-B62F-24C787C831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1647" cy="6858000"/>
          </a:xfrm>
        </p:spPr>
      </p:pic>
    </p:spTree>
    <p:extLst>
      <p:ext uri="{BB962C8B-B14F-4D97-AF65-F5344CB8AC3E}">
        <p14:creationId xmlns:p14="http://schemas.microsoft.com/office/powerpoint/2010/main" val="394395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Q &amp; A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69870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BD20-C80F-4A05-B7E1-27DEA2D13F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Thank You</a:t>
            </a:r>
            <a:endParaRPr lang="en-SG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40A56-443C-4181-8512-86DF88B83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56467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472FE-5931-4EBF-83F7-3F83E5A0B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3374C-B5F1-459E-B3E0-CD2DF6075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1028" name="Picture 4" descr="IMDA PAW_Infographic Post_FA-v2">
            <a:extLst>
              <a:ext uri="{FF2B5EF4-FFF2-40B4-BE49-F238E27FC236}">
                <a16:creationId xmlns:a16="http://schemas.microsoft.com/office/drawing/2014/main" id="{B2CA580E-6B91-478D-9097-313DE0DB7A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68"/>
          <a:stretch/>
        </p:blipFill>
        <p:spPr bwMode="auto">
          <a:xfrm>
            <a:off x="7064618" y="2192173"/>
            <a:ext cx="4593855" cy="309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DPR diagram explains the liberties users have with their data through guidelines that companies must abide by according to the General Data Protection Regulation.">
            <a:extLst>
              <a:ext uri="{FF2B5EF4-FFF2-40B4-BE49-F238E27FC236}">
                <a16:creationId xmlns:a16="http://schemas.microsoft.com/office/drawing/2014/main" id="{670049B2-2167-415D-87FA-BAC6BD876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74" y="2192173"/>
            <a:ext cx="5973777" cy="309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631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47D4-112E-4816-BB43-82ABB40CC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CE69E-1102-44DB-913B-761AC4DE7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A2D9E2A-E2F9-493D-8A02-1A4A9BD29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1595230"/>
            <a:ext cx="5143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15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47D4-112E-4816-BB43-82ABB40CC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CE69E-1102-44DB-913B-761AC4DE7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B587E8-A808-42F3-945C-7710A3895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304" y="2015732"/>
            <a:ext cx="8620539" cy="425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260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68D48-47E0-4B8B-AB1A-5208BE556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A531A-0B7A-4365-92FE-622D41F53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Increased regulation of data</a:t>
            </a:r>
          </a:p>
          <a:p>
            <a:r>
              <a:rPr lang="en-SG" sz="2800" dirty="0"/>
              <a:t>Hard to conduct collaborative machine learning</a:t>
            </a:r>
          </a:p>
          <a:p>
            <a:r>
              <a:rPr lang="en-SG" sz="2800" dirty="0"/>
              <a:t>Proposed federated learning </a:t>
            </a:r>
          </a:p>
          <a:p>
            <a:r>
              <a:rPr lang="en-SG" sz="2800" dirty="0"/>
              <a:t>Lack of visualisation system for stakeholders</a:t>
            </a:r>
          </a:p>
        </p:txBody>
      </p:sp>
    </p:spTree>
    <p:extLst>
      <p:ext uri="{BB962C8B-B14F-4D97-AF65-F5344CB8AC3E}">
        <p14:creationId xmlns:p14="http://schemas.microsoft.com/office/powerpoint/2010/main" val="546519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536EA-D780-47EC-A1E4-E69F6BB2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Purpose of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0ABFA-A6C2-4280-967E-C7F88B84A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15E21C-3ACD-46CC-B6FA-76DEFE537332}"/>
              </a:ext>
            </a:extLst>
          </p:cNvPr>
          <p:cNvSpPr/>
          <p:nvPr/>
        </p:nvSpPr>
        <p:spPr>
          <a:xfrm>
            <a:off x="4591879" y="3429001"/>
            <a:ext cx="2494722" cy="15505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Data Valuation</a:t>
            </a:r>
          </a:p>
          <a:p>
            <a:pPr algn="ctr"/>
            <a:r>
              <a:rPr lang="en-SG" dirty="0"/>
              <a:t>Visualisation</a:t>
            </a:r>
          </a:p>
          <a:p>
            <a:pPr algn="ctr"/>
            <a:r>
              <a:rPr lang="en-SG" dirty="0"/>
              <a:t>System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B7AAA5-D4A9-4A77-B36E-A2CFF60C903C}"/>
              </a:ext>
            </a:extLst>
          </p:cNvPr>
          <p:cNvSpPr/>
          <p:nvPr/>
        </p:nvSpPr>
        <p:spPr>
          <a:xfrm>
            <a:off x="7794040" y="4495215"/>
            <a:ext cx="1997765" cy="1928191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Minimum technical knowledge required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BBEB48E-931B-4802-9AC7-958962381F50}"/>
              </a:ext>
            </a:extLst>
          </p:cNvPr>
          <p:cNvSpPr/>
          <p:nvPr/>
        </p:nvSpPr>
        <p:spPr>
          <a:xfrm>
            <a:off x="1886675" y="2015732"/>
            <a:ext cx="1997765" cy="1928191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Easy to use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4E7BB2-23E8-4B75-850B-27DC6E5EA19B}"/>
              </a:ext>
            </a:extLst>
          </p:cNvPr>
          <p:cNvSpPr/>
          <p:nvPr/>
        </p:nvSpPr>
        <p:spPr>
          <a:xfrm>
            <a:off x="7877426" y="1967736"/>
            <a:ext cx="1997765" cy="192819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Easy to understand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890F192-DB60-436C-81C8-15A9CE7B4060}"/>
              </a:ext>
            </a:extLst>
          </p:cNvPr>
          <p:cNvSpPr/>
          <p:nvPr/>
        </p:nvSpPr>
        <p:spPr>
          <a:xfrm rot="18515560">
            <a:off x="3294483" y="3398733"/>
            <a:ext cx="1707337" cy="970493"/>
          </a:xfrm>
          <a:prstGeom prst="down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96E7EA5D-964F-4302-B19D-03E3A12DDE6C}"/>
              </a:ext>
            </a:extLst>
          </p:cNvPr>
          <p:cNvSpPr/>
          <p:nvPr/>
        </p:nvSpPr>
        <p:spPr>
          <a:xfrm rot="4031022">
            <a:off x="6650458" y="3081682"/>
            <a:ext cx="1707337" cy="970493"/>
          </a:xfrm>
          <a:prstGeom prst="down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9863497-F2B1-45BC-AF57-676332EE09E4}"/>
              </a:ext>
            </a:extLst>
          </p:cNvPr>
          <p:cNvSpPr/>
          <p:nvPr/>
        </p:nvSpPr>
        <p:spPr>
          <a:xfrm rot="7082295">
            <a:off x="6499935" y="4461714"/>
            <a:ext cx="1707337" cy="970493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181144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1220</TotalTime>
  <Words>661</Words>
  <Application>Microsoft Office PowerPoint</Application>
  <PresentationFormat>Widescreen</PresentationFormat>
  <Paragraphs>170</Paragraphs>
  <Slides>44</Slides>
  <Notes>5</Notes>
  <HiddenSlides>10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Gill Sans MT</vt:lpstr>
      <vt:lpstr>Gallery</vt:lpstr>
      <vt:lpstr>A Privacy-Preserving Data Valuation Visualization System</vt:lpstr>
      <vt:lpstr>Contents</vt:lpstr>
      <vt:lpstr>Introduction</vt:lpstr>
      <vt:lpstr>Introduction</vt:lpstr>
      <vt:lpstr>Background</vt:lpstr>
      <vt:lpstr>Background</vt:lpstr>
      <vt:lpstr>Background</vt:lpstr>
      <vt:lpstr>Background</vt:lpstr>
      <vt:lpstr>Purpose of Research</vt:lpstr>
      <vt:lpstr>Purpose of research</vt:lpstr>
      <vt:lpstr>Project Scope</vt:lpstr>
      <vt:lpstr>Literature Review</vt:lpstr>
      <vt:lpstr>Literature Review</vt:lpstr>
      <vt:lpstr>Data Valuation</vt:lpstr>
      <vt:lpstr>Shapley value</vt:lpstr>
      <vt:lpstr>Shapley Value</vt:lpstr>
      <vt:lpstr>Shapley Value</vt:lpstr>
      <vt:lpstr>Shapley Value</vt:lpstr>
      <vt:lpstr>Using Shapley Value in Federated Learning </vt:lpstr>
      <vt:lpstr>Using Shapley Value in Federated Learning </vt:lpstr>
      <vt:lpstr>Estimation of Shapley Value</vt:lpstr>
      <vt:lpstr>Estimation Technique - Gradient Shapley </vt:lpstr>
      <vt:lpstr>Estimation Technique - Truncated Monte-Carlo </vt:lpstr>
      <vt:lpstr>Estimation Technique - Guided Truncation Gradient Shapley (GTG – Shapley) </vt:lpstr>
      <vt:lpstr>Visualisation system</vt:lpstr>
      <vt:lpstr>Research gap</vt:lpstr>
      <vt:lpstr>System design</vt:lpstr>
      <vt:lpstr>System Design</vt:lpstr>
      <vt:lpstr>Application Description</vt:lpstr>
      <vt:lpstr>User interaction</vt:lpstr>
      <vt:lpstr>User needs - federation owners</vt:lpstr>
      <vt:lpstr>User needs - Federated Learning Initiators </vt:lpstr>
      <vt:lpstr>User needs - Participants </vt:lpstr>
      <vt:lpstr>System Architecture </vt:lpstr>
      <vt:lpstr>System Architecture </vt:lpstr>
      <vt:lpstr>System Architecture </vt:lpstr>
      <vt:lpstr>System Architecture - Database Layer Database  </vt:lpstr>
      <vt:lpstr>System Architecture – Data Access Layer </vt:lpstr>
      <vt:lpstr>System Architecture - Logic Layer </vt:lpstr>
      <vt:lpstr>System Architecture - User Interface Layer </vt:lpstr>
      <vt:lpstr>Demo</vt:lpstr>
      <vt:lpstr>PowerPoint Presentation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Privacy-Preserving Data Valuation Visualization System</dc:title>
  <dc:creator>#YAP RONG YU#</dc:creator>
  <cp:lastModifiedBy>#YAP RONG YU#</cp:lastModifiedBy>
  <cp:revision>41</cp:revision>
  <dcterms:created xsi:type="dcterms:W3CDTF">2021-10-29T06:26:40Z</dcterms:created>
  <dcterms:modified xsi:type="dcterms:W3CDTF">2021-12-02T07:49:24Z</dcterms:modified>
</cp:coreProperties>
</file>

<file path=docProps/thumbnail.jpeg>
</file>